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3" r:id="rId2"/>
    <p:sldId id="285" r:id="rId3"/>
    <p:sldId id="279" r:id="rId4"/>
    <p:sldId id="289" r:id="rId5"/>
    <p:sldId id="290" r:id="rId6"/>
    <p:sldId id="291" r:id="rId7"/>
    <p:sldId id="284" r:id="rId8"/>
    <p:sldId id="288" r:id="rId9"/>
    <p:sldId id="286" r:id="rId10"/>
    <p:sldId id="292" r:id="rId11"/>
    <p:sldId id="293"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1"/>
    <a:srgbClr val="F9A02B"/>
    <a:srgbClr val="E1640F"/>
    <a:srgbClr val="E52B47"/>
    <a:srgbClr val="B22BB2"/>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1" autoAdjust="0"/>
    <p:restoredTop sz="94664"/>
  </p:normalViewPr>
  <p:slideViewPr>
    <p:cSldViewPr snapToGrid="0" snapToObjects="1">
      <p:cViewPr varScale="1">
        <p:scale>
          <a:sx n="58" d="100"/>
          <a:sy n="58" d="100"/>
        </p:scale>
        <p:origin x="-15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18/07/17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94985D6-2470-3642-89DF-622C921145F4}" type="datetimeFigureOut">
              <a:rPr lang="en-US" smtClean="0"/>
              <a:t>18/07/17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DF360FD-D9E4-C546-9F21-7630CBE4F9A5}" type="slidenum">
              <a:rPr lang="en-US" smtClean="0"/>
              <a:t>‹#›</a:t>
            </a:fld>
            <a:endParaRPr lang="en-US"/>
          </a:p>
        </p:txBody>
      </p:sp>
    </p:spTree>
    <p:extLst>
      <p:ext uri="{BB962C8B-B14F-4D97-AF65-F5344CB8AC3E}">
        <p14:creationId xmlns:p14="http://schemas.microsoft.com/office/powerpoint/2010/main" val="3716868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differentiatedservicedelivery.or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MIDNIGHT</a:t>
            </a:r>
            <a:r>
              <a:rPr lang="en-US" baseline="0" dirty="0" smtClean="0"/>
              <a:t> - </a:t>
            </a:r>
            <a:r>
              <a:rPr lang="en-US" sz="1200" kern="1200" dirty="0" smtClean="0">
                <a:solidFill>
                  <a:schemeClr val="tx1"/>
                </a:solidFill>
                <a:effectLst/>
                <a:latin typeface="+mn-lt"/>
                <a:ea typeface="+mn-ea"/>
                <a:cs typeface="+mn-cs"/>
              </a:rPr>
              <a:t>This morning, Kevin and I will officially launch two new decision frameworks. </a:t>
            </a:r>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1</a:t>
            </a:fld>
            <a:endParaRPr lang="en-US"/>
          </a:p>
        </p:txBody>
      </p:sp>
    </p:spTree>
    <p:extLst>
      <p:ext uri="{BB962C8B-B14F-4D97-AF65-F5344CB8AC3E}">
        <p14:creationId xmlns:p14="http://schemas.microsoft.com/office/powerpoint/2010/main" val="4848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KEVIN - </a:t>
            </a:r>
            <a:r>
              <a:rPr lang="en-US" sz="1200" kern="1200" dirty="0" smtClean="0">
                <a:solidFill>
                  <a:schemeClr val="tx1"/>
                </a:solidFill>
                <a:effectLst/>
                <a:latin typeface="+mn-lt"/>
                <a:ea typeface="+mn-ea"/>
                <a:cs typeface="+mn-cs"/>
              </a:rPr>
              <a:t>All of the decision frameworks are brand neutral, designed to be utilized within countries by HIV programme managers and are the result of collaborative and collective work among many agencies.  We thank all the partners organizations and individuals who have contributed to the development of these frameworks.</a:t>
            </a:r>
            <a:r>
              <a:rPr lang="en-ZA"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10</a:t>
            </a:fld>
            <a:endParaRPr lang="en-US"/>
          </a:p>
        </p:txBody>
      </p:sp>
    </p:spTree>
    <p:extLst>
      <p:ext uri="{BB962C8B-B14F-4D97-AF65-F5344CB8AC3E}">
        <p14:creationId xmlns:p14="http://schemas.microsoft.com/office/powerpoint/2010/main" val="307496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 - </a:t>
            </a:r>
            <a:r>
              <a:rPr lang="en-US" sz="1200" kern="1200" dirty="0" smtClean="0">
                <a:solidFill>
                  <a:schemeClr val="tx1"/>
                </a:solidFill>
                <a:effectLst/>
                <a:latin typeface="+mn-lt"/>
                <a:ea typeface="+mn-ea"/>
                <a:cs typeface="+mn-cs"/>
              </a:rPr>
              <a:t>In addition to the hardcopies available to you today, we also welcome you to visit </a:t>
            </a:r>
            <a:r>
              <a:rPr lang="en-US" sz="1200" u="sng" kern="1200" dirty="0" smtClean="0">
                <a:solidFill>
                  <a:schemeClr val="tx1"/>
                </a:solidFill>
                <a:effectLst/>
                <a:latin typeface="+mn-lt"/>
                <a:ea typeface="+mn-ea"/>
                <a:cs typeface="+mn-cs"/>
                <a:hlinkClick r:id="rId3"/>
              </a:rPr>
              <a:t>www.differentiatedservicedelivery.org</a:t>
            </a:r>
            <a:r>
              <a:rPr lang="en-US" sz="1200" kern="1200" dirty="0" smtClean="0">
                <a:solidFill>
                  <a:schemeClr val="tx1"/>
                </a:solidFill>
                <a:effectLst/>
                <a:latin typeface="+mn-lt"/>
                <a:ea typeface="+mn-ea"/>
                <a:cs typeface="+mn-cs"/>
              </a:rPr>
              <a:t> to download the decision frameworks series in addition to other tools and resources to support the scale-up and implementation of differentiated service delivery.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end, I’ll leave you with this call to action: It’s time to test and treat differently for everybody, including key populations.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 you. </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11</a:t>
            </a:fld>
            <a:endParaRPr lang="en-US"/>
          </a:p>
        </p:txBody>
      </p:sp>
    </p:spTree>
    <p:extLst>
      <p:ext uri="{BB962C8B-B14F-4D97-AF65-F5344CB8AC3E}">
        <p14:creationId xmlns:p14="http://schemas.microsoft.com/office/powerpoint/2010/main" val="327616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MIDNIGHT - </a:t>
            </a:r>
            <a:r>
              <a:rPr lang="en-US" sz="1200" kern="1200" dirty="0" smtClean="0">
                <a:solidFill>
                  <a:schemeClr val="tx1"/>
                </a:solidFill>
                <a:effectLst/>
                <a:latin typeface="+mn-lt"/>
                <a:ea typeface="+mn-ea"/>
                <a:cs typeface="+mn-cs"/>
              </a:rPr>
              <a:t>These frameworks are part of a series.  The first decision framework was launched two years ago in Durban at AIDS 2016 and focused on differentiated ART delivery.  Following this, the second framework focused on differentiated ART delivery for children, adolescents, pregnant and breastfeeding women. </a:t>
            </a:r>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2</a:t>
            </a:fld>
            <a:endParaRPr lang="en-US"/>
          </a:p>
        </p:txBody>
      </p:sp>
    </p:spTree>
    <p:extLst>
      <p:ext uri="{BB962C8B-B14F-4D97-AF65-F5344CB8AC3E}">
        <p14:creationId xmlns:p14="http://schemas.microsoft.com/office/powerpoint/2010/main" val="157324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MIDNIGHT - </a:t>
            </a:r>
            <a:r>
              <a:rPr lang="en-US" sz="1200" kern="1200" dirty="0" smtClean="0">
                <a:solidFill>
                  <a:schemeClr val="tx1"/>
                </a:solidFill>
                <a:effectLst/>
                <a:latin typeface="+mn-lt"/>
                <a:ea typeface="+mn-ea"/>
                <a:cs typeface="+mn-cs"/>
              </a:rPr>
              <a:t>I am excited to share with you “A decision framework for HIV testing services”.  As part of the Technical Working Group who developed this document, this has been developed for national and district programme managers as well as implementing partners, donors and other organizations supporting national HIV programmes.  It builds on the momentum around differentiated service delivery and acknowledges that while HIV testing as always in some way been differentiated, we are now shifting towards approaches that will maximize the identification of HIV positive diagnoses. </a:t>
            </a:r>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3</a:t>
            </a:fld>
            <a:endParaRPr lang="en-US"/>
          </a:p>
        </p:txBody>
      </p:sp>
    </p:spTree>
    <p:extLst>
      <p:ext uri="{BB962C8B-B14F-4D97-AF65-F5344CB8AC3E}">
        <p14:creationId xmlns:p14="http://schemas.microsoft.com/office/powerpoint/2010/main" val="28626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MIDNIGHT - </a:t>
            </a:r>
            <a:r>
              <a:rPr lang="en-US" sz="1200" kern="1200" dirty="0" smtClean="0">
                <a:solidFill>
                  <a:schemeClr val="tx1"/>
                </a:solidFill>
                <a:effectLst/>
                <a:latin typeface="+mn-lt"/>
                <a:ea typeface="+mn-ea"/>
                <a:cs typeface="+mn-cs"/>
              </a:rPr>
              <a:t>Differentiated service delivery has received a lot of attention, but this has primarily been focused on the second and the third 90, and on high prevalence contexts.  This decision framework focuses on the first 90 – and what service delivery models are going to increase the number of people living with HIV who know their status and improve linkage to both ART and prevention.</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4</a:t>
            </a:fld>
            <a:endParaRPr lang="en-US"/>
          </a:p>
        </p:txBody>
      </p:sp>
    </p:spTree>
    <p:extLst>
      <p:ext uri="{BB962C8B-B14F-4D97-AF65-F5344CB8AC3E}">
        <p14:creationId xmlns:p14="http://schemas.microsoft.com/office/powerpoint/2010/main" val="140900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MIDNIGHT - </a:t>
            </a:r>
            <a:r>
              <a:rPr lang="en-US" sz="1200" kern="1200" dirty="0" smtClean="0">
                <a:solidFill>
                  <a:schemeClr val="tx1"/>
                </a:solidFill>
                <a:effectLst/>
                <a:latin typeface="+mn-lt"/>
                <a:ea typeface="+mn-ea"/>
                <a:cs typeface="+mn-cs"/>
              </a:rPr>
              <a:t>The framework emphasizes the concepts of the building blocks – and how for each HIV testing model, these are needed for mobilizing, testing and linking.  In other words, it takes the principles described for ART delivery and applies them to testing.</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5</a:t>
            </a:fld>
            <a:endParaRPr lang="en-US"/>
          </a:p>
        </p:txBody>
      </p:sp>
    </p:spTree>
    <p:extLst>
      <p:ext uri="{BB962C8B-B14F-4D97-AF65-F5344CB8AC3E}">
        <p14:creationId xmlns:p14="http://schemas.microsoft.com/office/powerpoint/2010/main" val="4080234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MIDNIGHT - </a:t>
            </a:r>
            <a:r>
              <a:rPr lang="en-US" sz="1200" kern="1200" dirty="0" smtClean="0">
                <a:solidFill>
                  <a:schemeClr val="tx1"/>
                </a:solidFill>
                <a:effectLst/>
                <a:latin typeface="+mn-lt"/>
                <a:ea typeface="+mn-ea"/>
                <a:cs typeface="+mn-cs"/>
              </a:rPr>
              <a:t>Common challenges are highlighted throughout by following characters who express concerns around HIV testing – and then how through a differentiated service delivery approach, find resolutions to these challenges.  We look forward to hearing from you on how this framework may be applied in your work and in your country.</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6</a:t>
            </a:fld>
            <a:endParaRPr lang="en-US"/>
          </a:p>
        </p:txBody>
      </p:sp>
    </p:spTree>
    <p:extLst>
      <p:ext uri="{BB962C8B-B14F-4D97-AF65-F5344CB8AC3E}">
        <p14:creationId xmlns:p14="http://schemas.microsoft.com/office/powerpoint/2010/main" val="109158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 - </a:t>
            </a:r>
            <a:r>
              <a:rPr lang="en-US" sz="1200" kern="1200" dirty="0" smtClean="0">
                <a:solidFill>
                  <a:schemeClr val="tx1"/>
                </a:solidFill>
                <a:effectLst/>
                <a:latin typeface="+mn-lt"/>
                <a:ea typeface="+mn-ea"/>
                <a:cs typeface="+mn-cs"/>
              </a:rPr>
              <a:t>I’m also very happy to today launch A decision framework for differentiated ART delivery for key populations. This decision framework builds on the 2016 and 2017 decision frameworks mentioned by Midnight.  It’s a “how to” guide – providing guidance on how to implement the WHO recommendations for ART and the 2017 key considerations. It’s also an advocacy tool that focuses on improving the quality of treatment services for men who have sex with men, people who inject drugs, transgender people and sex workers. </a:t>
            </a:r>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7</a:t>
            </a:fld>
            <a:endParaRPr lang="en-US"/>
          </a:p>
        </p:txBody>
      </p:sp>
    </p:spTree>
    <p:extLst>
      <p:ext uri="{BB962C8B-B14F-4D97-AF65-F5344CB8AC3E}">
        <p14:creationId xmlns:p14="http://schemas.microsoft.com/office/powerpoint/2010/main" val="161648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KEVIN - </a:t>
            </a:r>
            <a:r>
              <a:rPr lang="en-US" sz="1200" kern="1200" dirty="0" smtClean="0">
                <a:solidFill>
                  <a:schemeClr val="tx1"/>
                </a:solidFill>
                <a:effectLst/>
                <a:latin typeface="+mn-lt"/>
                <a:ea typeface="+mn-ea"/>
                <a:cs typeface="+mn-cs"/>
              </a:rPr>
              <a:t>This decision framework draws on experiences and best practices from around the world.  While previous decision frameworks have focused primarily on sub-Saharan Africa, this framework is regionally diverse.  In addition to details of the models in Thailand and Uganda that have been already presented, there are examples of community-based ART delivery for people who inject drugs in India and on the integration of ART delivery into key populations services from Haiti.</a:t>
            </a:r>
            <a:r>
              <a:rPr lang="en-ZA"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8</a:t>
            </a:fld>
            <a:endParaRPr lang="en-US"/>
          </a:p>
        </p:txBody>
      </p:sp>
    </p:spTree>
    <p:extLst>
      <p:ext uri="{BB962C8B-B14F-4D97-AF65-F5344CB8AC3E}">
        <p14:creationId xmlns:p14="http://schemas.microsoft.com/office/powerpoint/2010/main" val="296592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KEVIN - </a:t>
            </a:r>
            <a:r>
              <a:rPr lang="en-US" sz="1200" kern="1200" dirty="0" smtClean="0">
                <a:solidFill>
                  <a:schemeClr val="tx1"/>
                </a:solidFill>
                <a:effectLst/>
                <a:latin typeface="+mn-lt"/>
                <a:ea typeface="+mn-ea"/>
                <a:cs typeface="+mn-cs"/>
              </a:rPr>
              <a:t>We also follow the stories of Andrew, the district ART manager but also Ian, Chantal, Juan and Namrata.  These characters bring to life some of the common challenges faced by key populations accessing HIV services.  While the focus is on ART delivery, these characters and the case studies highlight the critical role of key population peers in the provision of services, the role of community based services and the opportunity to leverage existing key population organizations to support access to ART. </a:t>
            </a:r>
            <a:endParaRPr lang="en-US" dirty="0" smtClean="0"/>
          </a:p>
          <a:p>
            <a:endParaRPr lang="en-US" dirty="0"/>
          </a:p>
        </p:txBody>
      </p:sp>
      <p:sp>
        <p:nvSpPr>
          <p:cNvPr id="4" name="Slide Number Placeholder 3"/>
          <p:cNvSpPr>
            <a:spLocks noGrp="1"/>
          </p:cNvSpPr>
          <p:nvPr>
            <p:ph type="sldNum" sz="quarter" idx="10"/>
          </p:nvPr>
        </p:nvSpPr>
        <p:spPr/>
        <p:txBody>
          <a:bodyPr/>
          <a:lstStyle/>
          <a:p>
            <a:fld id="{4DF360FD-D9E4-C546-9F21-7630CBE4F9A5}" type="slidenum">
              <a:rPr lang="en-US" smtClean="0"/>
              <a:t>9</a:t>
            </a:fld>
            <a:endParaRPr lang="en-US"/>
          </a:p>
        </p:txBody>
      </p:sp>
    </p:spTree>
    <p:extLst>
      <p:ext uri="{BB962C8B-B14F-4D97-AF65-F5344CB8AC3E}">
        <p14:creationId xmlns:p14="http://schemas.microsoft.com/office/powerpoint/2010/main" val="235586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jp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18.jp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Launch of two new decision frameworks</a:t>
            </a:r>
            <a:endParaRPr lang="en-US" dirty="0"/>
          </a:p>
        </p:txBody>
      </p:sp>
      <p:sp>
        <p:nvSpPr>
          <p:cNvPr id="3" name="Subtitle 2"/>
          <p:cNvSpPr>
            <a:spLocks noGrp="1"/>
          </p:cNvSpPr>
          <p:nvPr>
            <p:ph type="subTitle" idx="1"/>
          </p:nvPr>
        </p:nvSpPr>
        <p:spPr>
          <a:xfrm>
            <a:off x="502379" y="3886200"/>
            <a:ext cx="8331123" cy="1752600"/>
          </a:xfrm>
        </p:spPr>
        <p:txBody>
          <a:bodyPr>
            <a:normAutofit fontScale="92500" lnSpcReduction="20000"/>
          </a:bodyPr>
          <a:lstStyle/>
          <a:p>
            <a:r>
              <a:rPr lang="en-US" dirty="0"/>
              <a:t>Midnight </a:t>
            </a:r>
            <a:r>
              <a:rPr lang="en-US" dirty="0" err="1"/>
              <a:t>Poonkasetwattana</a:t>
            </a:r>
            <a:r>
              <a:rPr lang="en-US" dirty="0"/>
              <a:t> (APCOM) &amp; </a:t>
            </a:r>
          </a:p>
          <a:p>
            <a:r>
              <a:rPr lang="en-US" dirty="0" smtClean="0"/>
              <a:t>Kevin Osborne (International AIDS Society) </a:t>
            </a:r>
            <a:br>
              <a:rPr lang="en-US" dirty="0" smtClean="0"/>
            </a:br>
            <a:endParaRPr lang="en-US" dirty="0" smtClean="0"/>
          </a:p>
          <a:p>
            <a:r>
              <a:rPr lang="en-US" dirty="0" smtClean="0"/>
              <a:t>It’s time to</a:t>
            </a:r>
            <a:r>
              <a:rPr lang="en-US" i="1" dirty="0" smtClean="0"/>
              <a:t> test</a:t>
            </a:r>
            <a:r>
              <a:rPr lang="en-US" dirty="0" smtClean="0"/>
              <a:t> and </a:t>
            </a:r>
            <a:r>
              <a:rPr lang="en-US" i="1" dirty="0" smtClean="0"/>
              <a:t>treat</a:t>
            </a:r>
            <a:r>
              <a:rPr lang="en-US" dirty="0" smtClean="0"/>
              <a:t> differently</a:t>
            </a:r>
            <a:endParaRPr lang="en-US" dirty="0"/>
          </a:p>
        </p:txBody>
      </p:sp>
    </p:spTree>
    <p:extLst>
      <p:ext uri="{BB962C8B-B14F-4D97-AF65-F5344CB8AC3E}">
        <p14:creationId xmlns:p14="http://schemas.microsoft.com/office/powerpoint/2010/main" val="2767655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_ENPUD_color.jpg"/>
          <p:cNvPicPr>
            <a:picLocks noChangeAspect="1"/>
          </p:cNvPicPr>
          <p:nvPr/>
        </p:nvPicPr>
        <p:blipFill rotWithShape="1">
          <a:blip r:embed="rId3">
            <a:extLst>
              <a:ext uri="{28A0092B-C50C-407E-A947-70E740481C1C}">
                <a14:useLocalDpi xmlns:a14="http://schemas.microsoft.com/office/drawing/2010/main" val="0"/>
              </a:ext>
            </a:extLst>
          </a:blip>
          <a:srcRect l="19098" t="6260" r="18399" b="6458"/>
          <a:stretch/>
        </p:blipFill>
        <p:spPr>
          <a:xfrm>
            <a:off x="7606314" y="4429493"/>
            <a:ext cx="1384906" cy="1372194"/>
          </a:xfrm>
          <a:prstGeom prst="rect">
            <a:avLst/>
          </a:prstGeom>
        </p:spPr>
      </p:pic>
      <p:sp>
        <p:nvSpPr>
          <p:cNvPr id="2" name="Title 1"/>
          <p:cNvSpPr>
            <a:spLocks noGrp="1"/>
          </p:cNvSpPr>
          <p:nvPr>
            <p:ph type="title"/>
          </p:nvPr>
        </p:nvSpPr>
        <p:spPr>
          <a:xfrm>
            <a:off x="457200" y="103518"/>
            <a:ext cx="8229600" cy="1143000"/>
          </a:xfrm>
        </p:spPr>
        <p:txBody>
          <a:bodyPr/>
          <a:lstStyle/>
          <a:p>
            <a:r>
              <a:rPr lang="en-US" dirty="0" smtClean="0"/>
              <a:t>Special thanks</a:t>
            </a:r>
            <a:endParaRPr lang="en-US" dirty="0"/>
          </a:p>
        </p:txBody>
      </p:sp>
      <p:sp>
        <p:nvSpPr>
          <p:cNvPr id="3" name="Content Placeholder 2"/>
          <p:cNvSpPr>
            <a:spLocks noGrp="1"/>
          </p:cNvSpPr>
          <p:nvPr>
            <p:ph idx="1"/>
          </p:nvPr>
        </p:nvSpPr>
        <p:spPr>
          <a:xfrm>
            <a:off x="300475" y="5516539"/>
            <a:ext cx="7801109" cy="798995"/>
          </a:xfrm>
        </p:spPr>
        <p:txBody>
          <a:bodyPr>
            <a:normAutofit fontScale="55000" lnSpcReduction="20000"/>
          </a:bodyPr>
          <a:lstStyle/>
          <a:p>
            <a:pPr marL="0" indent="0">
              <a:buNone/>
            </a:pPr>
            <a:r>
              <a:rPr lang="en-US" dirty="0"/>
              <a:t>The </a:t>
            </a:r>
            <a:r>
              <a:rPr lang="en-US" dirty="0" smtClean="0"/>
              <a:t>decision frameworks are developed </a:t>
            </a:r>
            <a:r>
              <a:rPr lang="en-US" dirty="0"/>
              <a:t>through a consultative </a:t>
            </a:r>
            <a:r>
              <a:rPr lang="en-US" dirty="0" smtClean="0"/>
              <a:t>and collaborative process </a:t>
            </a:r>
            <a:r>
              <a:rPr lang="mr-IN" dirty="0" smtClean="0"/>
              <a:t>–</a:t>
            </a:r>
            <a:r>
              <a:rPr lang="en-US" dirty="0" smtClean="0"/>
              <a:t> thank you to those who provided </a:t>
            </a:r>
            <a:r>
              <a:rPr lang="en-US" dirty="0"/>
              <a:t>guidance, feedback and support during </a:t>
            </a:r>
            <a:r>
              <a:rPr lang="en-US" dirty="0" smtClean="0"/>
              <a:t>the development.</a:t>
            </a:r>
            <a:endParaRPr lang="en-US" dirty="0"/>
          </a:p>
        </p:txBody>
      </p:sp>
      <p:pic>
        <p:nvPicPr>
          <p:cNvPr id="4" name="Picture 3" descr="IRGTLogo_Web2-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2" y="4267894"/>
            <a:ext cx="1869737" cy="837642"/>
          </a:xfrm>
          <a:prstGeom prst="rect">
            <a:avLst/>
          </a:prstGeom>
        </p:spPr>
      </p:pic>
      <p:pic>
        <p:nvPicPr>
          <p:cNvPr id="5" name="Picture 4" descr="MSMG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62" y="77032"/>
            <a:ext cx="1823507" cy="1823507"/>
          </a:xfrm>
          <a:prstGeom prst="rect">
            <a:avLst/>
          </a:prstGeom>
        </p:spPr>
      </p:pic>
      <p:pic>
        <p:nvPicPr>
          <p:cNvPr id="6" name="Picture 5" descr="BMGF.jpg"/>
          <p:cNvPicPr>
            <a:picLocks noChangeAspect="1"/>
          </p:cNvPicPr>
          <p:nvPr/>
        </p:nvPicPr>
        <p:blipFill rotWithShape="1">
          <a:blip r:embed="rId6">
            <a:extLst>
              <a:ext uri="{28A0092B-C50C-407E-A947-70E740481C1C}">
                <a14:useLocalDpi xmlns:a14="http://schemas.microsoft.com/office/drawing/2010/main" val="0"/>
              </a:ext>
            </a:extLst>
          </a:blip>
          <a:srcRect t="29751" b="24901"/>
          <a:stretch/>
        </p:blipFill>
        <p:spPr>
          <a:xfrm>
            <a:off x="4147797" y="1246518"/>
            <a:ext cx="2923787" cy="743029"/>
          </a:xfrm>
          <a:prstGeom prst="rect">
            <a:avLst/>
          </a:prstGeom>
        </p:spPr>
      </p:pic>
      <p:pic>
        <p:nvPicPr>
          <p:cNvPr id="8" name="Picture 7" descr="NSWP.png"/>
          <p:cNvPicPr>
            <a:picLocks noChangeAspect="1"/>
          </p:cNvPicPr>
          <p:nvPr/>
        </p:nvPicPr>
        <p:blipFill rotWithShape="1">
          <a:blip r:embed="rId7">
            <a:extLst>
              <a:ext uri="{28A0092B-C50C-407E-A947-70E740481C1C}">
                <a14:useLocalDpi xmlns:a14="http://schemas.microsoft.com/office/drawing/2010/main" val="0"/>
              </a:ext>
            </a:extLst>
          </a:blip>
          <a:srcRect t="29743"/>
          <a:stretch/>
        </p:blipFill>
        <p:spPr>
          <a:xfrm>
            <a:off x="2205979" y="1194767"/>
            <a:ext cx="2081336" cy="842278"/>
          </a:xfrm>
          <a:prstGeom prst="rect">
            <a:avLst/>
          </a:prstGeom>
        </p:spPr>
      </p:pic>
      <p:pic>
        <p:nvPicPr>
          <p:cNvPr id="9" name="Picture 8" descr="ias 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7315" y="3592070"/>
            <a:ext cx="1109330" cy="1109330"/>
          </a:xfrm>
          <a:prstGeom prst="rect">
            <a:avLst/>
          </a:prstGeom>
        </p:spPr>
      </p:pic>
      <p:pic>
        <p:nvPicPr>
          <p:cNvPr id="10" name="Picture 9" descr="ApcomLogo_4c_org_RGB_hire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2212" y="1989547"/>
            <a:ext cx="1986216" cy="1136116"/>
          </a:xfrm>
          <a:prstGeom prst="rect">
            <a:avLst/>
          </a:prstGeom>
        </p:spPr>
      </p:pic>
      <p:pic>
        <p:nvPicPr>
          <p:cNvPr id="11" name="Picture 10" descr="global-fund-logo-450.png"/>
          <p:cNvPicPr>
            <a:picLocks noChangeAspect="1"/>
          </p:cNvPicPr>
          <p:nvPr/>
        </p:nvPicPr>
        <p:blipFill rotWithShape="1">
          <a:blip r:embed="rId10">
            <a:extLst>
              <a:ext uri="{28A0092B-C50C-407E-A947-70E740481C1C}">
                <a14:useLocalDpi xmlns:a14="http://schemas.microsoft.com/office/drawing/2010/main" val="0"/>
              </a:ext>
            </a:extLst>
          </a:blip>
          <a:srcRect t="33904" b="33307"/>
          <a:stretch/>
        </p:blipFill>
        <p:spPr>
          <a:xfrm>
            <a:off x="2564669" y="4913045"/>
            <a:ext cx="3774766" cy="640861"/>
          </a:xfrm>
          <a:prstGeom prst="rect">
            <a:avLst/>
          </a:prstGeom>
        </p:spPr>
      </p:pic>
      <p:pic>
        <p:nvPicPr>
          <p:cNvPr id="12" name="Picture 11" descr="USAID-logo-for-websit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362" y="2088359"/>
            <a:ext cx="2946172" cy="956526"/>
          </a:xfrm>
          <a:prstGeom prst="rect">
            <a:avLst/>
          </a:prstGeom>
        </p:spPr>
      </p:pic>
      <p:pic>
        <p:nvPicPr>
          <p:cNvPr id="13" name="Picture 12" descr="PEPFAR-Logo-Color-+Tagline+medium (1).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58633" y="3478097"/>
            <a:ext cx="2628167" cy="951396"/>
          </a:xfrm>
          <a:prstGeom prst="rect">
            <a:avLst/>
          </a:prstGeom>
        </p:spPr>
      </p:pic>
      <p:pic>
        <p:nvPicPr>
          <p:cNvPr id="14" name="Picture 13" descr="MSF-logo.png"/>
          <p:cNvPicPr>
            <a:picLocks noChangeAspect="1"/>
          </p:cNvPicPr>
          <p:nvPr/>
        </p:nvPicPr>
        <p:blipFill rotWithShape="1">
          <a:blip r:embed="rId13">
            <a:extLst>
              <a:ext uri="{28A0092B-C50C-407E-A947-70E740481C1C}">
                <a14:useLocalDpi xmlns:a14="http://schemas.microsoft.com/office/drawing/2010/main" val="0"/>
              </a:ext>
            </a:extLst>
          </a:blip>
          <a:srcRect l="3102" t="6636" r="3102" b="8525"/>
          <a:stretch/>
        </p:blipFill>
        <p:spPr>
          <a:xfrm>
            <a:off x="1142579" y="3036022"/>
            <a:ext cx="2623018" cy="884149"/>
          </a:xfrm>
          <a:prstGeom prst="rect">
            <a:avLst/>
          </a:prstGeom>
        </p:spPr>
      </p:pic>
      <p:pic>
        <p:nvPicPr>
          <p:cNvPr id="15" name="Picture 14" descr="WHO 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65597" y="2388984"/>
            <a:ext cx="2344367" cy="726075"/>
          </a:xfrm>
          <a:prstGeom prst="rect">
            <a:avLst/>
          </a:prstGeom>
        </p:spPr>
      </p:pic>
      <p:pic>
        <p:nvPicPr>
          <p:cNvPr id="16" name="Picture 15" descr="cdc-logo.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71584" y="198267"/>
            <a:ext cx="1877959" cy="1417639"/>
          </a:xfrm>
          <a:prstGeom prst="rect">
            <a:avLst/>
          </a:prstGeom>
        </p:spPr>
      </p:pic>
    </p:spTree>
    <p:extLst>
      <p:ext uri="{BB962C8B-B14F-4D97-AF65-F5344CB8AC3E}">
        <p14:creationId xmlns:p14="http://schemas.microsoft.com/office/powerpoint/2010/main" val="404988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84653" cy="6126164"/>
          </a:xfrm>
          <a:prstGeom prst="rect">
            <a:avLst/>
          </a:prstGeom>
        </p:spPr>
      </p:pic>
      <p:sp>
        <p:nvSpPr>
          <p:cNvPr id="5" name="TextBox 4"/>
          <p:cNvSpPr txBox="1"/>
          <p:nvPr/>
        </p:nvSpPr>
        <p:spPr>
          <a:xfrm>
            <a:off x="2426677" y="4947984"/>
            <a:ext cx="6717323" cy="954107"/>
          </a:xfrm>
          <a:prstGeom prst="rect">
            <a:avLst/>
          </a:prstGeom>
          <a:solidFill>
            <a:srgbClr val="333333"/>
          </a:solid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Visit </a:t>
            </a:r>
            <a:r>
              <a:rPr lang="en-US" sz="2800" b="1" dirty="0" smtClean="0">
                <a:solidFill>
                  <a:srgbClr val="FF0000"/>
                </a:solidFill>
                <a:effectLst>
                  <a:outerShdw blurRad="38100" dist="38100" dir="2700000" algn="tl">
                    <a:srgbClr val="000000">
                      <a:alpha val="43137"/>
                    </a:srgbClr>
                  </a:outerShdw>
                </a:effectLst>
              </a:rPr>
              <a:t>www.differentiatedservicedelivery.org</a:t>
            </a:r>
            <a:r>
              <a:rPr lang="en-US" sz="2800" b="1" dirty="0" smtClean="0">
                <a:solidFill>
                  <a:schemeClr val="bg1"/>
                </a:solidFill>
                <a:effectLst>
                  <a:outerShdw blurRad="38100" dist="38100" dir="2700000" algn="tl">
                    <a:srgbClr val="000000">
                      <a:alpha val="43137"/>
                    </a:srgbClr>
                  </a:outerShdw>
                </a:effectLst>
              </a:rPr>
              <a:t> </a:t>
            </a:r>
          </a:p>
          <a:p>
            <a:pPr algn="ctr"/>
            <a:r>
              <a:rPr lang="en-US" sz="2800" b="1" dirty="0" smtClean="0">
                <a:solidFill>
                  <a:schemeClr val="bg1"/>
                </a:solidFill>
                <a:effectLst>
                  <a:outerShdw blurRad="38100" dist="38100" dir="2700000" algn="tl">
                    <a:srgbClr val="000000">
                      <a:alpha val="43137"/>
                    </a:srgbClr>
                  </a:outerShdw>
                </a:effectLst>
              </a:rPr>
              <a:t>to download the decision framework series</a:t>
            </a:r>
            <a:endParaRPr lang="en-US" sz="2800" b="1" dirty="0">
              <a:solidFill>
                <a:schemeClr val="bg1"/>
              </a:solidFill>
              <a:effectLst>
                <a:outerShdw blurRad="38100" dist="38100" dir="2700000" algn="tl">
                  <a:srgbClr val="000000">
                    <a:alpha val="43137"/>
                  </a:srgbClr>
                </a:outerShdw>
              </a:effectLst>
            </a:endParaRPr>
          </a:p>
        </p:txBody>
      </p:sp>
      <p:pic>
        <p:nvPicPr>
          <p:cNvPr id="6" name="Picture 5" descr="IAS-ds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52" y="-438568"/>
            <a:ext cx="4404429" cy="1941707"/>
          </a:xfrm>
          <a:prstGeom prst="rect">
            <a:avLst/>
          </a:prstGeom>
        </p:spPr>
      </p:pic>
    </p:spTree>
    <p:extLst>
      <p:ext uri="{BB962C8B-B14F-4D97-AF65-F5344CB8AC3E}">
        <p14:creationId xmlns:p14="http://schemas.microsoft.com/office/powerpoint/2010/main" val="9002020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Building on the success of</a:t>
            </a:r>
            <a:r>
              <a:rPr lang="mr-IN" dirty="0" smtClean="0"/>
              <a:t>…</a:t>
            </a:r>
            <a:endParaRPr lang="en-US" dirty="0"/>
          </a:p>
        </p:txBody>
      </p:sp>
      <p:pic>
        <p:nvPicPr>
          <p:cNvPr id="8" name="Content Placeholder 7" descr="Screen Shot 2018-07-11 at 10.52.22.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10" r="-175"/>
          <a:stretch/>
        </p:blipFill>
        <p:spPr>
          <a:xfrm>
            <a:off x="725659" y="1600201"/>
            <a:ext cx="3223600" cy="4525963"/>
          </a:xfrm>
          <a:ln>
            <a:solidFill>
              <a:schemeClr val="tx1"/>
            </a:solidFill>
          </a:ln>
        </p:spPr>
      </p:pic>
      <p:pic>
        <p:nvPicPr>
          <p:cNvPr id="9" name="Content Placeholder 8" descr="Screen Shot 2018-07-11 at 10.53.19.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55" r="-103"/>
          <a:stretch/>
        </p:blipFill>
        <p:spPr>
          <a:xfrm>
            <a:off x="5079612" y="1600200"/>
            <a:ext cx="3237556" cy="4525963"/>
          </a:xfrm>
          <a:ln>
            <a:solidFill>
              <a:schemeClr val="tx1"/>
            </a:solidFill>
          </a:ln>
        </p:spPr>
      </p:pic>
    </p:spTree>
    <p:extLst>
      <p:ext uri="{BB962C8B-B14F-4D97-AF65-F5344CB8AC3E}">
        <p14:creationId xmlns:p14="http://schemas.microsoft.com/office/powerpoint/2010/main" val="333086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912CA-AD2B-BD48-BD21-612B364F119B}"/>
              </a:ext>
            </a:extLst>
          </p:cNvPr>
          <p:cNvSpPr>
            <a:spLocks noGrp="1"/>
          </p:cNvSpPr>
          <p:nvPr>
            <p:ph type="title"/>
          </p:nvPr>
        </p:nvSpPr>
        <p:spPr/>
        <p:txBody>
          <a:bodyPr>
            <a:normAutofit fontScale="90000"/>
          </a:bodyPr>
          <a:lstStyle/>
          <a:p>
            <a:r>
              <a:rPr lang="en-US" sz="3000" b="0" dirty="0">
                <a:solidFill>
                  <a:srgbClr val="0097D1"/>
                </a:solidFill>
                <a:latin typeface="Brandon Grotesque Regular"/>
                <a:cs typeface="Brandon Grotesque Regular"/>
              </a:rPr>
              <a:t>DIFFERENTIATED SERVICE DELIVERY FOR HIV: </a:t>
            </a:r>
            <a:br>
              <a:rPr lang="en-US" sz="3000" b="0" dirty="0">
                <a:solidFill>
                  <a:srgbClr val="0097D1"/>
                </a:solidFill>
                <a:latin typeface="Brandon Grotesque Regular"/>
                <a:cs typeface="Brandon Grotesque Regular"/>
              </a:rPr>
            </a:br>
            <a:r>
              <a:rPr lang="en-US" sz="3000" dirty="0">
                <a:solidFill>
                  <a:srgbClr val="0097D1"/>
                </a:solidFill>
                <a:latin typeface="Brandon Grotesque Regular"/>
                <a:cs typeface="Brandon Grotesque Regular"/>
              </a:rPr>
              <a:t>A DECISION FRAMEWORK FOR </a:t>
            </a:r>
            <a:r>
              <a:rPr lang="en-US" sz="3000" dirty="0" smtClean="0">
                <a:solidFill>
                  <a:srgbClr val="0097D1"/>
                </a:solidFill>
                <a:latin typeface="Brandon Grotesque Regular"/>
                <a:cs typeface="Brandon Grotesque Regular"/>
              </a:rPr>
              <a:t/>
            </a:r>
            <a:br>
              <a:rPr lang="en-US" sz="3000" dirty="0" smtClean="0">
                <a:solidFill>
                  <a:srgbClr val="0097D1"/>
                </a:solidFill>
                <a:latin typeface="Brandon Grotesque Regular"/>
                <a:cs typeface="Brandon Grotesque Regular"/>
              </a:rPr>
            </a:br>
            <a:r>
              <a:rPr lang="en-US" sz="3000" dirty="0" smtClean="0">
                <a:solidFill>
                  <a:srgbClr val="0097D1"/>
                </a:solidFill>
                <a:latin typeface="Brandon Grotesque Regular"/>
                <a:cs typeface="Brandon Grotesque Regular"/>
              </a:rPr>
              <a:t>HIV TESTING SERVICES</a:t>
            </a:r>
            <a:endParaRPr lang="en-US" sz="3000" dirty="0">
              <a:solidFill>
                <a:srgbClr val="0097D1"/>
              </a:solidFill>
            </a:endParaRPr>
          </a:p>
        </p:txBody>
      </p:sp>
      <p:pic>
        <p:nvPicPr>
          <p:cNvPr id="3" name="Picture 2" descr="Screen Shot 2018-07-11 at 11.09.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74" y="1596572"/>
            <a:ext cx="3193429" cy="4494167"/>
          </a:xfrm>
          <a:prstGeom prst="rect">
            <a:avLst/>
          </a:prstGeom>
          <a:ln>
            <a:solidFill>
              <a:schemeClr val="tx1"/>
            </a:solidFill>
          </a:ln>
        </p:spPr>
      </p:pic>
      <p:sp>
        <p:nvSpPr>
          <p:cNvPr id="8" name="Content Placeholder 6"/>
          <p:cNvSpPr>
            <a:spLocks noGrp="1"/>
          </p:cNvSpPr>
          <p:nvPr>
            <p:ph sz="half" idx="4294967295"/>
          </p:nvPr>
        </p:nvSpPr>
        <p:spPr>
          <a:xfrm>
            <a:off x="3873092" y="2376714"/>
            <a:ext cx="4813708" cy="3176873"/>
          </a:xfrm>
          <a:prstGeom prst="rect">
            <a:avLst/>
          </a:prstGeom>
        </p:spPr>
        <p:txBody>
          <a:bodyPr>
            <a:noAutofit/>
          </a:bodyPr>
          <a:lstStyle/>
          <a:p>
            <a:pPr marL="0" indent="0">
              <a:buNone/>
            </a:pPr>
            <a:r>
              <a:rPr lang="en-US" sz="2400" dirty="0" smtClean="0">
                <a:latin typeface="Raleway"/>
                <a:cs typeface="Raleway"/>
              </a:rPr>
              <a:t>Highlights </a:t>
            </a:r>
            <a:r>
              <a:rPr lang="en-US" sz="2400" dirty="0">
                <a:latin typeface="Raleway"/>
                <a:cs typeface="Raleway"/>
              </a:rPr>
              <a:t>how the principles of</a:t>
            </a:r>
          </a:p>
          <a:p>
            <a:pPr marL="0" indent="0">
              <a:buNone/>
            </a:pPr>
            <a:r>
              <a:rPr lang="en-US" sz="2400" dirty="0" smtClean="0">
                <a:latin typeface="Raleway"/>
                <a:cs typeface="Raleway"/>
              </a:rPr>
              <a:t>DSD may </a:t>
            </a:r>
            <a:r>
              <a:rPr lang="en-US" sz="2400" dirty="0">
                <a:latin typeface="Raleway"/>
                <a:cs typeface="Raleway"/>
              </a:rPr>
              <a:t>support </a:t>
            </a:r>
            <a:r>
              <a:rPr lang="en-US" sz="2400" dirty="0" smtClean="0">
                <a:latin typeface="Raleway"/>
                <a:cs typeface="Raleway"/>
              </a:rPr>
              <a:t>a systematic </a:t>
            </a:r>
            <a:r>
              <a:rPr lang="en-US" sz="2400" dirty="0">
                <a:latin typeface="Raleway"/>
                <a:cs typeface="Raleway"/>
              </a:rPr>
              <a:t>approach to reaching the </a:t>
            </a:r>
            <a:r>
              <a:rPr lang="en-US" sz="2400" dirty="0" smtClean="0">
                <a:latin typeface="Raleway"/>
                <a:cs typeface="Raleway"/>
              </a:rPr>
              <a:t>remaining people </a:t>
            </a:r>
            <a:r>
              <a:rPr lang="en-US" sz="2400" dirty="0">
                <a:latin typeface="Raleway"/>
                <a:cs typeface="Raleway"/>
              </a:rPr>
              <a:t>living with HIV who do not know </a:t>
            </a:r>
            <a:r>
              <a:rPr lang="en-US" sz="2400" dirty="0" smtClean="0">
                <a:latin typeface="Raleway"/>
                <a:cs typeface="Raleway"/>
              </a:rPr>
              <a:t>their status</a:t>
            </a:r>
          </a:p>
          <a:p>
            <a:pPr marL="0" indent="0">
              <a:buNone/>
            </a:pPr>
            <a:endParaRPr lang="en-US" sz="2400" dirty="0">
              <a:latin typeface="Raleway"/>
              <a:cs typeface="Raleway"/>
            </a:endParaRPr>
          </a:p>
          <a:p>
            <a:pPr marL="0" indent="0">
              <a:buNone/>
            </a:pPr>
            <a:endParaRPr lang="en-US" sz="2000" dirty="0">
              <a:latin typeface="Raleway"/>
              <a:cs typeface="Raleway"/>
            </a:endParaRPr>
          </a:p>
        </p:txBody>
      </p:sp>
    </p:spTree>
    <p:extLst>
      <p:ext uri="{BB962C8B-B14F-4D97-AF65-F5344CB8AC3E}">
        <p14:creationId xmlns:p14="http://schemas.microsoft.com/office/powerpoint/2010/main" val="16545638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Differentiated service delivery is applicable across the HIV care continuum</a:t>
            </a:r>
          </a:p>
        </p:txBody>
      </p:sp>
      <p:pic>
        <p:nvPicPr>
          <p:cNvPr id="4" name="Content Placeholder 3" descr="Screen Shot 2018-07-11 at 11.10.42.png"/>
          <p:cNvPicPr>
            <a:picLocks noGrp="1" noChangeAspect="1"/>
          </p:cNvPicPr>
          <p:nvPr>
            <p:ph idx="1"/>
          </p:nvPr>
        </p:nvPicPr>
        <p:blipFill>
          <a:blip r:embed="rId3">
            <a:extLst>
              <a:ext uri="{28A0092B-C50C-407E-A947-70E740481C1C}">
                <a14:useLocalDpi xmlns:a14="http://schemas.microsoft.com/office/drawing/2010/main" val="0"/>
              </a:ext>
            </a:extLst>
          </a:blip>
          <a:srcRect t="-10703" b="-10703"/>
          <a:stretch>
            <a:fillRect/>
          </a:stretch>
        </p:blipFill>
        <p:spPr/>
      </p:pic>
    </p:spTree>
    <p:extLst>
      <p:ext uri="{BB962C8B-B14F-4D97-AF65-F5344CB8AC3E}">
        <p14:creationId xmlns:p14="http://schemas.microsoft.com/office/powerpoint/2010/main" val="318967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blocks for </a:t>
            </a:r>
            <a:br>
              <a:rPr lang="en-US" dirty="0" smtClean="0"/>
            </a:br>
            <a:r>
              <a:rPr lang="en-US" dirty="0" smtClean="0"/>
              <a:t>mobilizing, testing and linking</a:t>
            </a:r>
            <a:endParaRPr lang="en-US" dirty="0"/>
          </a:p>
        </p:txBody>
      </p:sp>
      <p:pic>
        <p:nvPicPr>
          <p:cNvPr id="4" name="Content Placeholder 3" descr="Screen Shot 2018-07-11 at 11.12.20.png"/>
          <p:cNvPicPr>
            <a:picLocks noGrp="1" noChangeAspect="1"/>
          </p:cNvPicPr>
          <p:nvPr>
            <p:ph idx="1"/>
          </p:nvPr>
        </p:nvPicPr>
        <p:blipFill>
          <a:blip r:embed="rId3">
            <a:extLst>
              <a:ext uri="{28A0092B-C50C-407E-A947-70E740481C1C}">
                <a14:useLocalDpi xmlns:a14="http://schemas.microsoft.com/office/drawing/2010/main" val="0"/>
              </a:ext>
            </a:extLst>
          </a:blip>
          <a:srcRect t="1733" b="1733"/>
          <a:stretch>
            <a:fillRect/>
          </a:stretch>
        </p:blipFill>
        <p:spPr/>
      </p:pic>
    </p:spTree>
    <p:extLst>
      <p:ext uri="{BB962C8B-B14F-4D97-AF65-F5344CB8AC3E}">
        <p14:creationId xmlns:p14="http://schemas.microsoft.com/office/powerpoint/2010/main" val="100284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97D1"/>
                </a:solidFill>
              </a:rPr>
              <a:t>Follow </a:t>
            </a:r>
            <a:r>
              <a:rPr lang="en-US" sz="2400" dirty="0">
                <a:solidFill>
                  <a:srgbClr val="0097D1"/>
                </a:solidFill>
              </a:rPr>
              <a:t>these characters as they find solutions to </a:t>
            </a:r>
            <a:r>
              <a:rPr lang="en-US" sz="2400" dirty="0" smtClean="0">
                <a:solidFill>
                  <a:srgbClr val="0097D1"/>
                </a:solidFill>
              </a:rPr>
              <a:t/>
            </a:r>
            <a:br>
              <a:rPr lang="en-US" sz="2400" dirty="0" smtClean="0">
                <a:solidFill>
                  <a:srgbClr val="0097D1"/>
                </a:solidFill>
              </a:rPr>
            </a:br>
            <a:r>
              <a:rPr lang="en-US" sz="2400" dirty="0" smtClean="0">
                <a:solidFill>
                  <a:srgbClr val="0097D1"/>
                </a:solidFill>
              </a:rPr>
              <a:t>common </a:t>
            </a:r>
            <a:r>
              <a:rPr lang="en-US" sz="2400" dirty="0">
                <a:solidFill>
                  <a:srgbClr val="0097D1"/>
                </a:solidFill>
              </a:rPr>
              <a:t>challenges in HIV care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4614" y="1417639"/>
            <a:ext cx="6694772" cy="4772704"/>
          </a:xfrm>
        </p:spPr>
      </p:pic>
    </p:spTree>
    <p:extLst>
      <p:ext uri="{BB962C8B-B14F-4D97-AF65-F5344CB8AC3E}">
        <p14:creationId xmlns:p14="http://schemas.microsoft.com/office/powerpoint/2010/main" val="295553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000" b="0" dirty="0" smtClean="0">
                <a:solidFill>
                  <a:srgbClr val="F9A02B"/>
                </a:solidFill>
                <a:latin typeface="Brandon Grotesque Regular"/>
                <a:cs typeface="Brandon Grotesque Regular"/>
              </a:rPr>
              <a:t>DIFFERENTIATED SERVICE DELIVERY FOR HIV: </a:t>
            </a:r>
            <a:br>
              <a:rPr lang="en-US" sz="3000" b="0" dirty="0" smtClean="0">
                <a:solidFill>
                  <a:srgbClr val="F9A02B"/>
                </a:solidFill>
                <a:latin typeface="Brandon Grotesque Regular"/>
                <a:cs typeface="Brandon Grotesque Regular"/>
              </a:rPr>
            </a:br>
            <a:r>
              <a:rPr lang="en-US" sz="2700" dirty="0" smtClean="0">
                <a:solidFill>
                  <a:srgbClr val="F9A02B"/>
                </a:solidFill>
                <a:latin typeface="Brandon Grotesque Regular"/>
                <a:cs typeface="Brandon Grotesque Regular"/>
              </a:rPr>
              <a:t>A DECISION FRAMEWORK FOR ANTIRETROVIRAL THERAPY FOR KEY POPULATIONS</a:t>
            </a:r>
            <a:endParaRPr lang="en-US" sz="2700" dirty="0">
              <a:solidFill>
                <a:srgbClr val="F9A02B"/>
              </a:solidFill>
              <a:latin typeface="Brandon Grotesque Regular"/>
              <a:cs typeface="Brandon Grotesque Regular"/>
            </a:endParaRPr>
          </a:p>
        </p:txBody>
      </p:sp>
      <p:sp>
        <p:nvSpPr>
          <p:cNvPr id="7" name="Content Placeholder 6"/>
          <p:cNvSpPr>
            <a:spLocks noGrp="1"/>
          </p:cNvSpPr>
          <p:nvPr>
            <p:ph sz="half" idx="2"/>
          </p:nvPr>
        </p:nvSpPr>
        <p:spPr>
          <a:xfrm>
            <a:off x="3753889" y="1717053"/>
            <a:ext cx="4967213" cy="4525963"/>
          </a:xfrm>
        </p:spPr>
        <p:txBody>
          <a:bodyPr>
            <a:noAutofit/>
          </a:bodyPr>
          <a:lstStyle/>
          <a:p>
            <a:pPr marL="0" indent="0">
              <a:buNone/>
            </a:pPr>
            <a:r>
              <a:rPr lang="en-US" sz="2400" dirty="0" smtClean="0"/>
              <a:t>Focuses on four groups: men who have sex with men, people who use drugs, transgender people and sex workers</a:t>
            </a:r>
            <a:br>
              <a:rPr lang="en-US" sz="2400" dirty="0" smtClean="0"/>
            </a:br>
            <a:endParaRPr lang="en-US" sz="2400" dirty="0" smtClean="0"/>
          </a:p>
          <a:p>
            <a:pPr marL="400050" lvl="1" indent="0">
              <a:buNone/>
            </a:pPr>
            <a:r>
              <a:rPr lang="en-US" sz="2000" dirty="0" smtClean="0"/>
              <a:t>1. Can you adapt an existing HIV or health intervention for key populations?</a:t>
            </a:r>
            <a:br>
              <a:rPr lang="en-US" sz="2000" dirty="0" smtClean="0"/>
            </a:br>
            <a:endParaRPr lang="en-US" sz="2000" dirty="0" smtClean="0"/>
          </a:p>
          <a:p>
            <a:pPr marL="400050" lvl="1" indent="0">
              <a:buNone/>
            </a:pPr>
            <a:r>
              <a:rPr lang="en-US" sz="2000" dirty="0" smtClean="0"/>
              <a:t>2. Can you leverage an existing key population intervention to include differentiated ART delivery</a:t>
            </a:r>
            <a:endParaRPr lang="en-US" sz="2000" dirty="0"/>
          </a:p>
        </p:txBody>
      </p:sp>
      <p:pic>
        <p:nvPicPr>
          <p:cNvPr id="4" name="Picture 3" descr="Screen Shot 2018-07-11 at 10.50.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25" y="1717053"/>
            <a:ext cx="3256272" cy="4590550"/>
          </a:xfrm>
          <a:prstGeom prst="rect">
            <a:avLst/>
          </a:prstGeom>
          <a:ln>
            <a:solidFill>
              <a:schemeClr val="tx1"/>
            </a:solidFill>
          </a:ln>
        </p:spPr>
      </p:pic>
    </p:spTree>
    <p:extLst>
      <p:ext uri="{BB962C8B-B14F-4D97-AF65-F5344CB8AC3E}">
        <p14:creationId xmlns:p14="http://schemas.microsoft.com/office/powerpoint/2010/main" val="26923492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9A02B"/>
                </a:solidFill>
              </a:rPr>
              <a:t>Highlights examples and case studies from around the world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More details on female sex-worker led CCLADs in Uganda and KPLHS from Thailand as presented </a:t>
            </a:r>
          </a:p>
          <a:p>
            <a:r>
              <a:rPr lang="en-US" dirty="0" smtClean="0"/>
              <a:t>Community</a:t>
            </a:r>
            <a:r>
              <a:rPr lang="en-US" dirty="0"/>
              <a:t>-based ART delivery for people who inject </a:t>
            </a:r>
            <a:r>
              <a:rPr lang="en-US" dirty="0" smtClean="0"/>
              <a:t>drugs from India</a:t>
            </a:r>
            <a:endParaRPr lang="en-US" dirty="0"/>
          </a:p>
          <a:p>
            <a:r>
              <a:rPr lang="en-US" dirty="0" smtClean="0"/>
              <a:t>Integration </a:t>
            </a:r>
            <a:r>
              <a:rPr lang="en-US" dirty="0"/>
              <a:t>of ART delivery into KP </a:t>
            </a:r>
            <a:r>
              <a:rPr lang="en-US" dirty="0" smtClean="0"/>
              <a:t>services</a:t>
            </a:r>
            <a:r>
              <a:rPr lang="en-US" dirty="0"/>
              <a:t> </a:t>
            </a:r>
            <a:r>
              <a:rPr lang="en-US" dirty="0" smtClean="0"/>
              <a:t>from Haiti</a:t>
            </a:r>
          </a:p>
          <a:p>
            <a:r>
              <a:rPr lang="en-US" dirty="0" smtClean="0"/>
              <a:t>Data to be shared at AIDS </a:t>
            </a:r>
            <a:r>
              <a:rPr lang="en-US" dirty="0"/>
              <a:t>2018 including </a:t>
            </a:r>
            <a:r>
              <a:rPr lang="en-US" dirty="0" smtClean="0"/>
              <a:t>the decentralization </a:t>
            </a:r>
            <a:r>
              <a:rPr lang="en-US" dirty="0"/>
              <a:t>of HIV care for men who have sex with men in Guatemala </a:t>
            </a:r>
            <a:r>
              <a:rPr lang="en-US" dirty="0" smtClean="0"/>
              <a:t>City, same day ART initiation in Tanzania and leveraging of drop-in centres to provide ART refills</a:t>
            </a:r>
          </a:p>
        </p:txBody>
      </p:sp>
    </p:spTree>
    <p:extLst>
      <p:ext uri="{BB962C8B-B14F-4D97-AF65-F5344CB8AC3E}">
        <p14:creationId xmlns:p14="http://schemas.microsoft.com/office/powerpoint/2010/main" val="48749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solidFill>
                  <a:srgbClr val="F9A02B"/>
                </a:solidFill>
              </a:rPr>
              <a:t>Follow these characters as they find solutions to </a:t>
            </a:r>
            <a:br>
              <a:rPr lang="en-US" sz="2400" dirty="0" smtClean="0">
                <a:solidFill>
                  <a:srgbClr val="F9A02B"/>
                </a:solidFill>
              </a:rPr>
            </a:br>
            <a:r>
              <a:rPr lang="en-US" sz="2400" dirty="0" smtClean="0">
                <a:solidFill>
                  <a:srgbClr val="F9A02B"/>
                </a:solidFill>
              </a:rPr>
              <a:t>common challenges in HIV care</a:t>
            </a:r>
            <a:endParaRPr lang="en-US" sz="2400" dirty="0">
              <a:solidFill>
                <a:srgbClr val="F9A02B"/>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00"/>
          <a:stretch/>
        </p:blipFill>
        <p:spPr>
          <a:xfrm>
            <a:off x="1129498" y="1353312"/>
            <a:ext cx="6885004" cy="4979701"/>
          </a:xfrm>
          <a:prstGeom prst="rect">
            <a:avLst/>
          </a:prstGeom>
        </p:spPr>
      </p:pic>
    </p:spTree>
    <p:extLst>
      <p:ext uri="{BB962C8B-B14F-4D97-AF65-F5344CB8AC3E}">
        <p14:creationId xmlns:p14="http://schemas.microsoft.com/office/powerpoint/2010/main" val="14174555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6681</TotalTime>
  <Words>977</Words>
  <Application>Microsoft Macintosh PowerPoint</Application>
  <PresentationFormat>On-screen Show (4:3)</PresentationFormat>
  <Paragraphs>49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AIDS 2016_Template</vt:lpstr>
      <vt:lpstr>Launch of two new decision frameworks</vt:lpstr>
      <vt:lpstr>Building on the success of…</vt:lpstr>
      <vt:lpstr>DIFFERENTIATED SERVICE DELIVERY FOR HIV:  A DECISION FRAMEWORK FOR  HIV TESTING SERVICES</vt:lpstr>
      <vt:lpstr>Differentiated service delivery is applicable across the HIV care continuum</vt:lpstr>
      <vt:lpstr>Building blocks for  mobilizing, testing and linking</vt:lpstr>
      <vt:lpstr>Follow these characters as they find solutions to  common challenges in HIV care</vt:lpstr>
      <vt:lpstr>DIFFERENTIATED SERVICE DELIVERY FOR HIV:  A DECISION FRAMEWORK FOR ANTIRETROVIRAL THERAPY FOR KEY POPULATIONS</vt:lpstr>
      <vt:lpstr>Highlights examples and case studies from around the world</vt:lpstr>
      <vt:lpstr>Follow these characters as they find solutions to  common challenges in HIV care</vt:lpstr>
      <vt:lpstr>Special thanks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Anna Grimsrud</cp:lastModifiedBy>
  <cp:revision>106</cp:revision>
  <cp:lastPrinted>2017-01-16T15:31:13Z</cp:lastPrinted>
  <dcterms:created xsi:type="dcterms:W3CDTF">2017-01-13T09:09:35Z</dcterms:created>
  <dcterms:modified xsi:type="dcterms:W3CDTF">2018-07-17T11:51:24Z</dcterms:modified>
</cp:coreProperties>
</file>